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7"/>
  </p:notesMasterIdLst>
  <p:handoutMasterIdLst>
    <p:handoutMasterId r:id="rId18"/>
  </p:handoutMasterIdLst>
  <p:sldIdLst>
    <p:sldId id="256" r:id="rId5"/>
    <p:sldId id="269" r:id="rId6"/>
    <p:sldId id="260" r:id="rId7"/>
    <p:sldId id="268" r:id="rId8"/>
    <p:sldId id="267" r:id="rId9"/>
    <p:sldId id="270" r:id="rId10"/>
    <p:sldId id="271" r:id="rId11"/>
    <p:sldId id="272" r:id="rId12"/>
    <p:sldId id="273" r:id="rId13"/>
    <p:sldId id="274" r:id="rId14"/>
    <p:sldId id="275" r:id="rId15"/>
    <p:sldId id="276"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35" autoAdjust="0"/>
    <p:restoredTop sz="94641" autoAdjust="0"/>
  </p:normalViewPr>
  <p:slideViewPr>
    <p:cSldViewPr snapToGrid="0">
      <p:cViewPr varScale="1">
        <p:scale>
          <a:sx n="68" d="100"/>
          <a:sy n="68" d="100"/>
        </p:scale>
        <p:origin x="90" y="168"/>
      </p:cViewPr>
      <p:guideLst>
        <p:guide orient="horz" pos="2160"/>
        <p:guide pos="3840"/>
      </p:guideLst>
    </p:cSldViewPr>
  </p:slideViewPr>
  <p:notesTextViewPr>
    <p:cViewPr>
      <p:scale>
        <a:sx n="1" d="1"/>
        <a:sy n="1" d="1"/>
      </p:scale>
      <p:origin x="0" y="0"/>
    </p:cViewPr>
  </p:notesTextViewPr>
  <p:notesViewPr>
    <p:cSldViewPr snapToGrid="0">
      <p:cViewPr varScale="1">
        <p:scale>
          <a:sx n="68" d="100"/>
          <a:sy n="68" d="100"/>
        </p:scale>
        <p:origin x="3288" y="32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703FB87-790C-4850-A90C-12C5FF4B94D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8127921-F9C4-44F3-AC5F-130B6A406C0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E59275-AFE1-4999-B78A-D0D76B9F2B0B}" type="datetimeFigureOut">
              <a:rPr lang="en-US" smtClean="0"/>
              <a:t>5/20/2020</a:t>
            </a:fld>
            <a:endParaRPr lang="en-US" dirty="0"/>
          </a:p>
        </p:txBody>
      </p:sp>
      <p:sp>
        <p:nvSpPr>
          <p:cNvPr id="4" name="Footer Placeholder 3">
            <a:extLst>
              <a:ext uri="{FF2B5EF4-FFF2-40B4-BE49-F238E27FC236}">
                <a16:creationId xmlns:a16="http://schemas.microsoft.com/office/drawing/2014/main" id="{4765E047-F1CB-4066-A459-9EDC95F2E6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8A77EF5-5277-4BAF-8BB4-2E02103988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668C69-0C3E-40A2-B4A0-B2C8B71D8E3A}" type="slidenum">
              <a:rPr lang="en-US" smtClean="0"/>
              <a:t>‹#›</a:t>
            </a:fld>
            <a:endParaRPr lang="en-US" dirty="0"/>
          </a:p>
        </p:txBody>
      </p:sp>
    </p:spTree>
    <p:extLst>
      <p:ext uri="{BB962C8B-B14F-4D97-AF65-F5344CB8AC3E}">
        <p14:creationId xmlns:p14="http://schemas.microsoft.com/office/powerpoint/2010/main" val="205158627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ADD7A-FE61-48EE-BE0E-8546E5401374}" type="datetimeFigureOut">
              <a:rPr lang="en-US" smtClean="0"/>
              <a:t>5/20/2020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000EEB-8338-48D7-8EE8-EE0082EF7602}" type="slidenum">
              <a:rPr lang="en-US" smtClean="0"/>
              <a:t>‹#›</a:t>
            </a:fld>
            <a:endParaRPr lang="en-US" dirty="0"/>
          </a:p>
        </p:txBody>
      </p:sp>
    </p:spTree>
    <p:extLst>
      <p:ext uri="{BB962C8B-B14F-4D97-AF65-F5344CB8AC3E}">
        <p14:creationId xmlns:p14="http://schemas.microsoft.com/office/powerpoint/2010/main" val="3767770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a:t>
            </a:fld>
            <a:endParaRPr lang="en-US" dirty="0"/>
          </a:p>
        </p:txBody>
      </p:sp>
    </p:spTree>
    <p:extLst>
      <p:ext uri="{BB962C8B-B14F-4D97-AF65-F5344CB8AC3E}">
        <p14:creationId xmlns:p14="http://schemas.microsoft.com/office/powerpoint/2010/main" val="4005338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2</a:t>
            </a:fld>
            <a:endParaRPr lang="en-US" dirty="0"/>
          </a:p>
        </p:txBody>
      </p:sp>
    </p:spTree>
    <p:extLst>
      <p:ext uri="{BB962C8B-B14F-4D97-AF65-F5344CB8AC3E}">
        <p14:creationId xmlns:p14="http://schemas.microsoft.com/office/powerpoint/2010/main" val="3614338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3</a:t>
            </a:fld>
            <a:endParaRPr lang="en-US" dirty="0"/>
          </a:p>
        </p:txBody>
      </p:sp>
    </p:spTree>
    <p:extLst>
      <p:ext uri="{BB962C8B-B14F-4D97-AF65-F5344CB8AC3E}">
        <p14:creationId xmlns:p14="http://schemas.microsoft.com/office/powerpoint/2010/main" val="1850169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4</a:t>
            </a:fld>
            <a:endParaRPr lang="en-US" dirty="0"/>
          </a:p>
        </p:txBody>
      </p:sp>
    </p:spTree>
    <p:extLst>
      <p:ext uri="{BB962C8B-B14F-4D97-AF65-F5344CB8AC3E}">
        <p14:creationId xmlns:p14="http://schemas.microsoft.com/office/powerpoint/2010/main" val="2249701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5</a:t>
            </a:fld>
            <a:endParaRPr lang="en-US" dirty="0"/>
          </a:p>
        </p:txBody>
      </p:sp>
    </p:spTree>
    <p:extLst>
      <p:ext uri="{BB962C8B-B14F-4D97-AF65-F5344CB8AC3E}">
        <p14:creationId xmlns:p14="http://schemas.microsoft.com/office/powerpoint/2010/main" val="3672966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5/20/2020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5/20/2020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5/20/2020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5/20/2020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5/20/2020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5/20/2020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5/20/2020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5/20/2020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5/20/2020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5/20/2020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5/20/2020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dirty="0"/>
              <a:t>5/20/2020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t>5/20/2020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5/20/2020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5/20/2020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5/20/2020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5/20/2020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09A250-FF31-4206-8172-F9D3106AACB1}" type="datetimeFigureOut">
              <a:rPr lang="en-US" dirty="0"/>
              <a:t>5/20/2020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www.kaggle.com/uciml/student-alcohol-consumption" TargetMode="External"/><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5" name="Picture 4" descr="chain links">
            <a:extLst>
              <a:ext uri="{FF2B5EF4-FFF2-40B4-BE49-F238E27FC236}">
                <a16:creationId xmlns:a16="http://schemas.microsoft.com/office/drawing/2014/main" id="{A4511EBC-2F3C-446D-867B-7DC328517A44}"/>
              </a:ext>
            </a:extLst>
          </p:cNvPr>
          <p:cNvPicPr>
            <a:picLocks noChangeAspect="1"/>
          </p:cNvPicPr>
          <p:nvPr/>
        </p:nvPicPr>
        <p:blipFill rotWithShape="1">
          <a:blip r:embed="rId4">
            <a:duotone>
              <a:prstClr val="black"/>
              <a:schemeClr val="accent5">
                <a:tint val="45000"/>
                <a:satMod val="400000"/>
              </a:schemeClr>
            </a:duotone>
            <a:alphaModFix amt="25000"/>
          </a:blip>
          <a:srcRect t="23391" r="9091"/>
          <a:stretch/>
        </p:blipFill>
        <p:spPr>
          <a:xfrm>
            <a:off x="20" y="10"/>
            <a:ext cx="12191980" cy="6857990"/>
          </a:xfrm>
          <a:prstGeom prst="rect">
            <a:avLst/>
          </a:prstGeom>
        </p:spPr>
      </p:pic>
      <p:sp>
        <p:nvSpPr>
          <p:cNvPr id="2" name="Title 1">
            <a:extLst>
              <a:ext uri="{FF2B5EF4-FFF2-40B4-BE49-F238E27FC236}">
                <a16:creationId xmlns:a16="http://schemas.microsoft.com/office/drawing/2014/main" id="{3D30D32A-359B-41BB-9746-2CF3A21EEFFC}"/>
              </a:ext>
            </a:extLst>
          </p:cNvPr>
          <p:cNvSpPr>
            <a:spLocks noGrp="1"/>
          </p:cNvSpPr>
          <p:nvPr>
            <p:ph type="ctrTitle"/>
          </p:nvPr>
        </p:nvSpPr>
        <p:spPr>
          <a:xfrm>
            <a:off x="600269" y="415829"/>
            <a:ext cx="10991461" cy="3526584"/>
          </a:xfrm>
        </p:spPr>
        <p:txBody>
          <a:bodyPr>
            <a:normAutofit fontScale="90000"/>
          </a:bodyPr>
          <a:lstStyle/>
          <a:p>
            <a:br>
              <a:rPr lang="en-US" b="1" dirty="0">
                <a:solidFill>
                  <a:schemeClr val="accent1">
                    <a:lumMod val="60000"/>
                    <a:lumOff val="40000"/>
                  </a:schemeClr>
                </a:solidFill>
                <a:latin typeface="Calibri" panose="020F0502020204030204" pitchFamily="34" charset="0"/>
                <a:cs typeface="Calibri" panose="020F0502020204030204" pitchFamily="34" charset="0"/>
              </a:rPr>
            </a:br>
            <a:br>
              <a:rPr lang="en-US" b="1" dirty="0">
                <a:solidFill>
                  <a:schemeClr val="accent1">
                    <a:lumMod val="60000"/>
                    <a:lumOff val="40000"/>
                  </a:schemeClr>
                </a:solidFill>
                <a:latin typeface="Calibri" panose="020F0502020204030204" pitchFamily="34" charset="0"/>
                <a:cs typeface="Calibri" panose="020F0502020204030204" pitchFamily="34" charset="0"/>
              </a:rPr>
            </a:br>
            <a:br>
              <a:rPr lang="en-US" b="1" dirty="0">
                <a:solidFill>
                  <a:schemeClr val="accent1">
                    <a:lumMod val="60000"/>
                    <a:lumOff val="40000"/>
                  </a:schemeClr>
                </a:solidFill>
                <a:latin typeface="Calibri" panose="020F0502020204030204" pitchFamily="34" charset="0"/>
                <a:cs typeface="Calibri" panose="020F0502020204030204" pitchFamily="34" charset="0"/>
              </a:rPr>
            </a:br>
            <a:r>
              <a:rPr lang="en-US" dirty="0">
                <a:solidFill>
                  <a:schemeClr val="accent1">
                    <a:lumMod val="60000"/>
                    <a:lumOff val="40000"/>
                  </a:schemeClr>
                </a:solidFill>
                <a:latin typeface="+mn-lt"/>
                <a:cs typeface="Calibri" panose="020F0502020204030204" pitchFamily="34" charset="0"/>
              </a:rPr>
              <a:t>WQD7005 (Data Mining)</a:t>
            </a:r>
            <a:br>
              <a:rPr lang="en-US" b="1" dirty="0">
                <a:solidFill>
                  <a:schemeClr val="accent1">
                    <a:lumMod val="60000"/>
                    <a:lumOff val="40000"/>
                  </a:schemeClr>
                </a:solidFill>
                <a:latin typeface="+mn-lt"/>
                <a:cs typeface="Calibri" panose="020F0502020204030204" pitchFamily="34" charset="0"/>
              </a:rPr>
            </a:br>
            <a:r>
              <a:rPr lang="en-US" b="1" dirty="0">
                <a:solidFill>
                  <a:schemeClr val="accent1">
                    <a:lumMod val="60000"/>
                    <a:lumOff val="40000"/>
                  </a:schemeClr>
                </a:solidFill>
                <a:latin typeface="+mn-lt"/>
                <a:cs typeface="Calibri" panose="020F0502020204030204" pitchFamily="34" charset="0"/>
              </a:rPr>
              <a:t>MILESTONE 4 </a:t>
            </a:r>
            <a:r>
              <a:rPr lang="en-US" dirty="0">
                <a:solidFill>
                  <a:schemeClr val="accent1">
                    <a:lumMod val="60000"/>
                    <a:lumOff val="40000"/>
                  </a:schemeClr>
                </a:solidFill>
                <a:latin typeface="+mn-lt"/>
                <a:cs typeface="Calibri" panose="020F0502020204030204" pitchFamily="34" charset="0"/>
              </a:rPr>
              <a:t>: </a:t>
            </a:r>
            <a:br>
              <a:rPr lang="en-US" dirty="0">
                <a:latin typeface="Calibri" panose="020F0502020204030204" pitchFamily="34" charset="0"/>
                <a:cs typeface="Calibri" panose="020F0502020204030204" pitchFamily="34" charset="0"/>
              </a:rPr>
            </a:br>
            <a:r>
              <a:rPr lang="en-US" sz="4400" dirty="0">
                <a:latin typeface="Calibri" panose="020F0502020204030204" pitchFamily="34" charset="0"/>
                <a:cs typeface="Calibri" panose="020F0502020204030204" pitchFamily="34" charset="0"/>
              </a:rPr>
              <a:t>“</a:t>
            </a:r>
            <a:r>
              <a:rPr lang="en-US" sz="4400" b="1" i="1" dirty="0"/>
              <a:t>Interpretation of data &amp; Communication of Insights of data </a:t>
            </a:r>
            <a:r>
              <a:rPr lang="en-US" sz="4400" dirty="0">
                <a:latin typeface="Calibri" panose="020F0502020204030204" pitchFamily="34" charset="0"/>
                <a:cs typeface="Calibri" panose="020F0502020204030204" pitchFamily="34" charset="0"/>
              </a:rPr>
              <a:t>”</a:t>
            </a:r>
            <a:endParaRPr lang="ru-RU" sz="4400" dirty="0"/>
          </a:p>
        </p:txBody>
      </p:sp>
      <p:sp>
        <p:nvSpPr>
          <p:cNvPr id="3" name="Subtitle 2">
            <a:extLst>
              <a:ext uri="{FF2B5EF4-FFF2-40B4-BE49-F238E27FC236}">
                <a16:creationId xmlns:a16="http://schemas.microsoft.com/office/drawing/2014/main" id="{B4CA222A-88BC-48F4-9AE8-2115B7D1E6DC}"/>
              </a:ext>
            </a:extLst>
          </p:cNvPr>
          <p:cNvSpPr>
            <a:spLocks noGrp="1"/>
          </p:cNvSpPr>
          <p:nvPr>
            <p:ph type="subTitle" idx="1"/>
          </p:nvPr>
        </p:nvSpPr>
        <p:spPr>
          <a:xfrm>
            <a:off x="1210938" y="4048039"/>
            <a:ext cx="10806890" cy="2276669"/>
          </a:xfrm>
        </p:spPr>
        <p:txBody>
          <a:bodyPr>
            <a:noAutofit/>
          </a:bodyPr>
          <a:lstStyle/>
          <a:p>
            <a:pPr algn="r"/>
            <a:r>
              <a:rPr lang="en-US" sz="4000" b="1" dirty="0">
                <a:solidFill>
                  <a:srgbClr val="FFC000"/>
                </a:solidFill>
                <a:latin typeface="Calibri" panose="020F0502020204030204" pitchFamily="34" charset="0"/>
                <a:ea typeface="Tahoma" panose="020B0604030504040204" pitchFamily="34" charset="0"/>
                <a:cs typeface="Calibri" panose="020F0502020204030204" pitchFamily="34" charset="0"/>
              </a:rPr>
              <a:t>Prepared by: </a:t>
            </a:r>
          </a:p>
          <a:p>
            <a:pPr algn="r"/>
            <a:r>
              <a:rPr lang="en-US" sz="4000" dirty="0">
                <a:solidFill>
                  <a:srgbClr val="FFC000"/>
                </a:solidFill>
                <a:latin typeface="Calibri" panose="020F0502020204030204" pitchFamily="34" charset="0"/>
                <a:ea typeface="Tahoma" panose="020B0604030504040204" pitchFamily="34" charset="0"/>
                <a:cs typeface="Calibri" panose="020F0502020204030204" pitchFamily="34" charset="0"/>
              </a:rPr>
              <a:t>Sivanesan Pillai (WQD 170074)</a:t>
            </a:r>
          </a:p>
        </p:txBody>
      </p:sp>
      <p:sp>
        <p:nvSpPr>
          <p:cNvPr id="20" name="Rectangle 19">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30009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61F10-F902-4EF3-93D3-04E2AA898095}"/>
              </a:ext>
            </a:extLst>
          </p:cNvPr>
          <p:cNvSpPr>
            <a:spLocks noGrp="1"/>
          </p:cNvSpPr>
          <p:nvPr>
            <p:ph type="title"/>
          </p:nvPr>
        </p:nvSpPr>
        <p:spPr>
          <a:xfrm>
            <a:off x="646111" y="452718"/>
            <a:ext cx="5025819" cy="925508"/>
          </a:xfrm>
        </p:spPr>
        <p:txBody>
          <a:bodyPr/>
          <a:lstStyle/>
          <a:p>
            <a:r>
              <a:rPr lang="en-US" sz="3600" b="1" dirty="0"/>
              <a:t>Machine Learning</a:t>
            </a:r>
            <a:endParaRPr lang="en-MY" sz="3600" b="1" dirty="0"/>
          </a:p>
        </p:txBody>
      </p:sp>
      <p:sp>
        <p:nvSpPr>
          <p:cNvPr id="3" name="Content Placeholder 2">
            <a:extLst>
              <a:ext uri="{FF2B5EF4-FFF2-40B4-BE49-F238E27FC236}">
                <a16:creationId xmlns:a16="http://schemas.microsoft.com/office/drawing/2014/main" id="{D834BD68-2864-4C21-93E5-2ADA49009C2F}"/>
              </a:ext>
            </a:extLst>
          </p:cNvPr>
          <p:cNvSpPr>
            <a:spLocks noGrp="1"/>
          </p:cNvSpPr>
          <p:nvPr>
            <p:ph idx="1"/>
          </p:nvPr>
        </p:nvSpPr>
        <p:spPr>
          <a:xfrm>
            <a:off x="646111" y="1205949"/>
            <a:ext cx="9955627" cy="925508"/>
          </a:xfrm>
        </p:spPr>
        <p:txBody>
          <a:bodyPr/>
          <a:lstStyle/>
          <a:p>
            <a:pPr marL="0" indent="0">
              <a:buNone/>
            </a:pPr>
            <a:r>
              <a:rPr lang="en-US" dirty="0">
                <a:latin typeface="Calibri" panose="020F0502020204030204" pitchFamily="34" charset="0"/>
                <a:cs typeface="Calibri" panose="020F0502020204030204" pitchFamily="34" charset="0"/>
              </a:rPr>
              <a:t>I have modelled the weekend alcohol consumption (variable </a:t>
            </a:r>
            <a:r>
              <a:rPr lang="en-US" dirty="0" err="1">
                <a:latin typeface="Calibri" panose="020F0502020204030204" pitchFamily="34" charset="0"/>
                <a:cs typeface="Calibri" panose="020F0502020204030204" pitchFamily="34" charset="0"/>
              </a:rPr>
              <a:t>walc</a:t>
            </a:r>
            <a:r>
              <a:rPr lang="en-US" dirty="0">
                <a:latin typeface="Calibri" panose="020F0502020204030204" pitchFamily="34" charset="0"/>
                <a:cs typeface="Calibri" panose="020F0502020204030204" pitchFamily="34" charset="0"/>
              </a:rPr>
              <a:t>) and daily alcohol consumption (variable </a:t>
            </a:r>
            <a:r>
              <a:rPr lang="en-US" dirty="0" err="1">
                <a:latin typeface="Calibri" panose="020F0502020204030204" pitchFamily="34" charset="0"/>
                <a:cs typeface="Calibri" panose="020F0502020204030204" pitchFamily="34" charset="0"/>
              </a:rPr>
              <a:t>dalc</a:t>
            </a:r>
            <a:r>
              <a:rPr lang="en-US" dirty="0">
                <a:latin typeface="Calibri" panose="020F0502020204030204" pitchFamily="34" charset="0"/>
                <a:cs typeface="Calibri" panose="020F0502020204030204" pitchFamily="34" charset="0"/>
              </a:rPr>
              <a:t>) from the data using Random Forest as well as with Decision tree.</a:t>
            </a:r>
            <a:endParaRPr lang="en-MY" dirty="0">
              <a:latin typeface="Calibri" panose="020F0502020204030204" pitchFamily="34" charset="0"/>
              <a:cs typeface="Calibri" panose="020F0502020204030204" pitchFamily="34" charset="0"/>
            </a:endParaRPr>
          </a:p>
          <a:p>
            <a:pPr marL="0" indent="0">
              <a:buNone/>
            </a:pPr>
            <a:endParaRPr lang="en-MY" dirty="0">
              <a:latin typeface="Calibri" panose="020F0502020204030204" pitchFamily="34" charset="0"/>
              <a:cs typeface="Calibri" panose="020F0502020204030204" pitchFamily="34" charset="0"/>
            </a:endParaRPr>
          </a:p>
        </p:txBody>
      </p:sp>
      <p:pic>
        <p:nvPicPr>
          <p:cNvPr id="4" name="Picture">
            <a:extLst>
              <a:ext uri="{FF2B5EF4-FFF2-40B4-BE49-F238E27FC236}">
                <a16:creationId xmlns:a16="http://schemas.microsoft.com/office/drawing/2014/main" id="{15322E99-0881-4E87-ABC7-A628EFBC83EB}"/>
              </a:ext>
            </a:extLst>
          </p:cNvPr>
          <p:cNvPicPr/>
          <p:nvPr/>
        </p:nvPicPr>
        <p:blipFill>
          <a:blip r:embed="rId2"/>
          <a:stretch>
            <a:fillRect/>
          </a:stretch>
        </p:blipFill>
        <p:spPr bwMode="auto">
          <a:xfrm>
            <a:off x="239917" y="2054087"/>
            <a:ext cx="5432013" cy="4582147"/>
          </a:xfrm>
          <a:prstGeom prst="rect">
            <a:avLst/>
          </a:prstGeom>
          <a:noFill/>
          <a:ln w="9525">
            <a:noFill/>
            <a:headEnd/>
            <a:tailEnd/>
          </a:ln>
        </p:spPr>
      </p:pic>
      <p:pic>
        <p:nvPicPr>
          <p:cNvPr id="5" name="Picture">
            <a:extLst>
              <a:ext uri="{FF2B5EF4-FFF2-40B4-BE49-F238E27FC236}">
                <a16:creationId xmlns:a16="http://schemas.microsoft.com/office/drawing/2014/main" id="{6D0BC3B4-8DD5-482D-B7BA-182C8B223239}"/>
              </a:ext>
            </a:extLst>
          </p:cNvPr>
          <p:cNvPicPr/>
          <p:nvPr/>
        </p:nvPicPr>
        <p:blipFill>
          <a:blip r:embed="rId3"/>
          <a:stretch>
            <a:fillRect/>
          </a:stretch>
        </p:blipFill>
        <p:spPr bwMode="auto">
          <a:xfrm>
            <a:off x="5982113" y="2054087"/>
            <a:ext cx="5997852" cy="4625009"/>
          </a:xfrm>
          <a:prstGeom prst="rect">
            <a:avLst/>
          </a:prstGeom>
          <a:noFill/>
          <a:ln w="9525">
            <a:noFill/>
            <a:headEnd/>
            <a:tailEnd/>
          </a:ln>
        </p:spPr>
      </p:pic>
    </p:spTree>
    <p:extLst>
      <p:ext uri="{BB962C8B-B14F-4D97-AF65-F5344CB8AC3E}">
        <p14:creationId xmlns:p14="http://schemas.microsoft.com/office/powerpoint/2010/main" val="20639392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1FC23-DFA1-4D5E-A5A7-DAB6B1D6FE99}"/>
              </a:ext>
            </a:extLst>
          </p:cNvPr>
          <p:cNvSpPr>
            <a:spLocks noGrp="1"/>
          </p:cNvSpPr>
          <p:nvPr>
            <p:ph type="title"/>
          </p:nvPr>
        </p:nvSpPr>
        <p:spPr>
          <a:xfrm>
            <a:off x="646111" y="452718"/>
            <a:ext cx="3435559" cy="567699"/>
          </a:xfrm>
        </p:spPr>
        <p:txBody>
          <a:bodyPr/>
          <a:lstStyle/>
          <a:p>
            <a:r>
              <a:rPr lang="en-US" sz="3600" b="1" dirty="0"/>
              <a:t>Conclusion</a:t>
            </a:r>
            <a:endParaRPr lang="en-MY" sz="3600" b="1" dirty="0"/>
          </a:p>
        </p:txBody>
      </p:sp>
      <p:sp>
        <p:nvSpPr>
          <p:cNvPr id="3" name="Content Placeholder 2">
            <a:extLst>
              <a:ext uri="{FF2B5EF4-FFF2-40B4-BE49-F238E27FC236}">
                <a16:creationId xmlns:a16="http://schemas.microsoft.com/office/drawing/2014/main" id="{F15838DE-F970-4C66-8C74-A701BA9D91A7}"/>
              </a:ext>
            </a:extLst>
          </p:cNvPr>
          <p:cNvSpPr>
            <a:spLocks noGrp="1"/>
          </p:cNvSpPr>
          <p:nvPr>
            <p:ph idx="1"/>
          </p:nvPr>
        </p:nvSpPr>
        <p:spPr>
          <a:xfrm>
            <a:off x="646111" y="1139688"/>
            <a:ext cx="10989298" cy="5265594"/>
          </a:xfrm>
        </p:spPr>
        <p:txBody>
          <a:bodyPr>
            <a:noAutofit/>
          </a:bodyPr>
          <a:lstStyle/>
          <a:p>
            <a:pPr algn="just">
              <a:buFont typeface="Wingdings" panose="05000000000000000000" pitchFamily="2" charset="2"/>
              <a:buChar char="ü"/>
            </a:pPr>
            <a:r>
              <a:rPr lang="en-US" sz="1800" dirty="0">
                <a:latin typeface="Calibri" panose="020F0502020204030204" pitchFamily="34" charset="0"/>
                <a:cs typeface="Calibri" panose="020F0502020204030204" pitchFamily="34" charset="0"/>
              </a:rPr>
              <a:t>Through this study I have learned that significant factors that contribute in the indulgence of teenagers in alcoholic activities and affect their academic performance in high schools. </a:t>
            </a:r>
          </a:p>
          <a:p>
            <a:pPr algn="just">
              <a:buFont typeface="Wingdings" panose="05000000000000000000" pitchFamily="2" charset="2"/>
              <a:buChar char="ü"/>
            </a:pPr>
            <a:r>
              <a:rPr lang="en-US" sz="1800" dirty="0">
                <a:latin typeface="Calibri" panose="020F0502020204030204" pitchFamily="34" charset="0"/>
                <a:cs typeface="Calibri" panose="020F0502020204030204" pitchFamily="34" charset="0"/>
              </a:rPr>
              <a:t>Age, sex and home address was identified as the most significant factors in consuming alcohol by students. At the age of 15-21 they want to prove to their friends and to the society that they are no longer kids. </a:t>
            </a:r>
          </a:p>
          <a:p>
            <a:pPr algn="just">
              <a:buFont typeface="Wingdings" panose="05000000000000000000" pitchFamily="2" charset="2"/>
              <a:buChar char="ü"/>
            </a:pPr>
            <a:r>
              <a:rPr lang="en-US" sz="1800" dirty="0">
                <a:latin typeface="Calibri" panose="020F0502020204030204" pitchFamily="34" charset="0"/>
                <a:cs typeface="Calibri" panose="020F0502020204030204" pitchFamily="34" charset="0"/>
              </a:rPr>
              <a:t>The home environment is also a primary socialization agent, which affects students’ life outside the school, the interest in school as well as the aspirations for the future. Home environment includes parental socio-economic status, parental education background, parental marital status and the quality of family relations, etc. Quality of family relations is one of a key factor. </a:t>
            </a:r>
          </a:p>
          <a:p>
            <a:pPr algn="just">
              <a:buFont typeface="Wingdings" panose="05000000000000000000" pitchFamily="2" charset="2"/>
              <a:buChar char="ü"/>
            </a:pPr>
            <a:r>
              <a:rPr lang="en-US" sz="1800" dirty="0">
                <a:latin typeface="Calibri" panose="020F0502020204030204" pitchFamily="34" charset="0"/>
                <a:cs typeface="Calibri" panose="020F0502020204030204" pitchFamily="34" charset="0"/>
              </a:rPr>
              <a:t>Students from broken homes suffer psychological effects while in school and this affects their academic performance. </a:t>
            </a:r>
          </a:p>
          <a:p>
            <a:pPr algn="just">
              <a:buFont typeface="Wingdings" panose="05000000000000000000" pitchFamily="2" charset="2"/>
              <a:buChar char="ü"/>
            </a:pPr>
            <a:r>
              <a:rPr lang="en-US" sz="1800" dirty="0">
                <a:latin typeface="Calibri" panose="020F0502020204030204" pitchFamily="34" charset="0"/>
                <a:cs typeface="Calibri" panose="020F0502020204030204" pitchFamily="34" charset="0"/>
              </a:rPr>
              <a:t>Therefore, family support is a crucial factor in determining the grades and hence, the future of children and should be kept in mind. It is also identified that those who consume high quantity of alcohol have faced more failures in their life than those who consume less quantity. </a:t>
            </a:r>
          </a:p>
          <a:p>
            <a:pPr algn="just">
              <a:buFont typeface="Wingdings" panose="05000000000000000000" pitchFamily="2" charset="2"/>
              <a:buChar char="ü"/>
            </a:pPr>
            <a:r>
              <a:rPr lang="en-US" sz="1800" dirty="0">
                <a:latin typeface="Calibri" panose="020F0502020204030204" pitchFamily="34" charset="0"/>
                <a:cs typeface="Calibri" panose="020F0502020204030204" pitchFamily="34" charset="0"/>
              </a:rPr>
              <a:t>So, it can be safely concluded that alcohol consumption leads to more failures in life. And therefore, alcohol should be avoided in order to succeed in life and it is high time to handle all these which can be done with the effort of school, family and students themselves</a:t>
            </a:r>
            <a:endParaRPr lang="en-MY" sz="1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995098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0AAE0-C5A2-44A9-895A-4783B73B30BA}"/>
              </a:ext>
            </a:extLst>
          </p:cNvPr>
          <p:cNvSpPr>
            <a:spLocks noGrp="1"/>
          </p:cNvSpPr>
          <p:nvPr>
            <p:ph type="title"/>
          </p:nvPr>
        </p:nvSpPr>
        <p:spPr>
          <a:xfrm>
            <a:off x="1149693" y="580854"/>
            <a:ext cx="9404723" cy="5696291"/>
          </a:xfrm>
        </p:spPr>
        <p:txBody>
          <a:bodyPr/>
          <a:lstStyle/>
          <a:p>
            <a:pPr algn="ctr"/>
            <a:br>
              <a:rPr lang="en-US" b="1" dirty="0"/>
            </a:br>
            <a:br>
              <a:rPr lang="en-US" b="1" dirty="0"/>
            </a:br>
            <a:r>
              <a:rPr lang="en-US" b="1" dirty="0"/>
              <a:t>THANK YOU !</a:t>
            </a:r>
            <a:br>
              <a:rPr lang="en-US" b="1" dirty="0"/>
            </a:br>
            <a:br>
              <a:rPr lang="en-US" b="1" dirty="0"/>
            </a:br>
            <a:r>
              <a:rPr lang="en-US" sz="4400" b="1" dirty="0">
                <a:latin typeface="Calibri" panose="020F0502020204030204" pitchFamily="34" charset="0"/>
                <a:cs typeface="Calibri" panose="020F0502020204030204" pitchFamily="34" charset="0"/>
              </a:rPr>
              <a:t>Prof. Dr. </a:t>
            </a:r>
            <a:r>
              <a:rPr lang="en-US" sz="4400" b="1" dirty="0" err="1">
                <a:latin typeface="Calibri" panose="020F0502020204030204" pitchFamily="34" charset="0"/>
                <a:cs typeface="Calibri" panose="020F0502020204030204" pitchFamily="34" charset="0"/>
              </a:rPr>
              <a:t>Teh</a:t>
            </a:r>
            <a:r>
              <a:rPr lang="en-US" sz="4400" b="1" dirty="0">
                <a:latin typeface="Calibri" panose="020F0502020204030204" pitchFamily="34" charset="0"/>
                <a:cs typeface="Calibri" panose="020F0502020204030204" pitchFamily="34" charset="0"/>
              </a:rPr>
              <a:t> Ying Wah</a:t>
            </a:r>
            <a:r>
              <a:rPr lang="en-US" b="1" dirty="0"/>
              <a:t>. </a:t>
            </a:r>
            <a:endParaRPr lang="en-MY" b="1" dirty="0"/>
          </a:p>
        </p:txBody>
      </p:sp>
    </p:spTree>
    <p:extLst>
      <p:ext uri="{BB962C8B-B14F-4D97-AF65-F5344CB8AC3E}">
        <p14:creationId xmlns:p14="http://schemas.microsoft.com/office/powerpoint/2010/main" val="35342597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174D3-6B10-409E-9110-EEBEAA7E38C0}"/>
              </a:ext>
            </a:extLst>
          </p:cNvPr>
          <p:cNvSpPr>
            <a:spLocks noGrp="1"/>
          </p:cNvSpPr>
          <p:nvPr>
            <p:ph type="title"/>
          </p:nvPr>
        </p:nvSpPr>
        <p:spPr>
          <a:xfrm>
            <a:off x="426733" y="322007"/>
            <a:ext cx="4802031" cy="1002940"/>
          </a:xfrm>
        </p:spPr>
        <p:txBody>
          <a:bodyPr>
            <a:normAutofit fontScale="90000"/>
          </a:bodyPr>
          <a:lstStyle/>
          <a:p>
            <a:r>
              <a:rPr lang="en-US" b="1" dirty="0"/>
              <a:t>Introduction</a:t>
            </a:r>
            <a:br>
              <a:rPr lang="en-US" b="1" dirty="0"/>
            </a:br>
            <a:br>
              <a:rPr lang="en-US" b="1" dirty="0"/>
            </a:br>
            <a:endParaRPr lang="en-US" b="1" dirty="0"/>
          </a:p>
        </p:txBody>
      </p:sp>
      <p:pic>
        <p:nvPicPr>
          <p:cNvPr id="18" name="Picture 17" descr="abstract image">
            <a:extLst>
              <a:ext uri="{FF2B5EF4-FFF2-40B4-BE49-F238E27FC236}">
                <a16:creationId xmlns:a16="http://schemas.microsoft.com/office/drawing/2014/main" id="{D4405318-CC16-40AE-BFE1-B9E42D20DF34}"/>
              </a:ext>
            </a:extLst>
          </p:cNvPr>
          <p:cNvPicPr>
            <a:picLocks noChangeAspect="1"/>
          </p:cNvPicPr>
          <p:nvPr/>
        </p:nvPicPr>
        <p:blipFill rotWithShape="1">
          <a:blip r:embed="rId4"/>
          <a:srcRect l="22999" r="23682"/>
          <a:stretch/>
        </p:blipFill>
        <p:spPr>
          <a:xfrm>
            <a:off x="6963238" y="10"/>
            <a:ext cx="5231571" cy="6857990"/>
          </a:xfrm>
          <a:prstGeom prst="rect">
            <a:avLst/>
          </a:prstGeom>
        </p:spPr>
      </p:pic>
      <p:sp>
        <p:nvSpPr>
          <p:cNvPr id="78" name="Rectangle 77">
            <a:extLst>
              <a:ext uri="{FF2B5EF4-FFF2-40B4-BE49-F238E27FC236}">
                <a16:creationId xmlns:a16="http://schemas.microsoft.com/office/drawing/2014/main" id="{7527E565-DE8D-445C-9879-AD1D04415A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TextBox 4">
            <a:extLst>
              <a:ext uri="{FF2B5EF4-FFF2-40B4-BE49-F238E27FC236}">
                <a16:creationId xmlns:a16="http://schemas.microsoft.com/office/drawing/2014/main" id="{75C39ABA-F164-42E5-92C6-E40A350F007D}"/>
              </a:ext>
            </a:extLst>
          </p:cNvPr>
          <p:cNvSpPr txBox="1"/>
          <p:nvPr/>
        </p:nvSpPr>
        <p:spPr>
          <a:xfrm>
            <a:off x="241715" y="1143000"/>
            <a:ext cx="6721523" cy="5262979"/>
          </a:xfrm>
          <a:prstGeom prst="rect">
            <a:avLst/>
          </a:prstGeom>
          <a:noFill/>
        </p:spPr>
        <p:txBody>
          <a:bodyPr wrap="square" rtlCol="0">
            <a:spAutoFit/>
          </a:bodyPr>
          <a:lstStyle/>
          <a:p>
            <a:pPr algn="just"/>
            <a:r>
              <a:rPr lang="en-US" sz="2800" dirty="0">
                <a:latin typeface="Calibri" panose="020F0502020204030204" pitchFamily="34" charset="0"/>
                <a:cs typeface="Calibri" panose="020F0502020204030204" pitchFamily="34" charset="0"/>
              </a:rPr>
              <a:t>This is a presentation on student alcohol consumption from two group of high school students. This data are obtained from Kaggle (</a:t>
            </a:r>
            <a:r>
              <a:rPr lang="en-US" sz="2800" dirty="0">
                <a:latin typeface="Calibri" panose="020F0502020204030204" pitchFamily="34" charset="0"/>
                <a:cs typeface="Calibri" panose="020F0502020204030204" pitchFamily="34" charset="0"/>
                <a:hlinkClick r:id="rId5"/>
              </a:rPr>
              <a:t>This link here</a:t>
            </a:r>
            <a:r>
              <a:rPr lang="en-US" sz="2800" dirty="0">
                <a:latin typeface="Calibri" panose="020F0502020204030204" pitchFamily="34" charset="0"/>
                <a:cs typeface="Calibri" panose="020F0502020204030204" pitchFamily="34" charset="0"/>
              </a:rPr>
              <a:t>) and this data are divided into two parts:</a:t>
            </a:r>
          </a:p>
          <a:p>
            <a:pPr marL="514350" indent="-514350" algn="just">
              <a:buFont typeface="+mj-lt"/>
              <a:buAutoNum type="arabicPeriod"/>
            </a:pPr>
            <a:endParaRPr lang="en-MY" sz="2800" dirty="0">
              <a:latin typeface="Calibri" panose="020F0502020204030204" pitchFamily="34" charset="0"/>
              <a:cs typeface="Calibri" panose="020F0502020204030204" pitchFamily="34" charset="0"/>
            </a:endParaRPr>
          </a:p>
          <a:p>
            <a:pPr marL="514350" lvl="0" indent="-514350" algn="just">
              <a:buFont typeface="+mj-lt"/>
              <a:buAutoNum type="arabicPeriod"/>
            </a:pPr>
            <a:r>
              <a:rPr lang="en-US" sz="2800" dirty="0">
                <a:latin typeface="Calibri" panose="020F0502020204030204" pitchFamily="34" charset="0"/>
                <a:cs typeface="Calibri" panose="020F0502020204030204" pitchFamily="34" charset="0"/>
              </a:rPr>
              <a:t>Math class Students</a:t>
            </a:r>
            <a:endParaRPr lang="en-MY" sz="2800" dirty="0">
              <a:latin typeface="Calibri" panose="020F0502020204030204" pitchFamily="34" charset="0"/>
              <a:cs typeface="Calibri" panose="020F0502020204030204" pitchFamily="34" charset="0"/>
            </a:endParaRPr>
          </a:p>
          <a:p>
            <a:pPr marL="514350" lvl="0" indent="-514350" algn="just">
              <a:buFont typeface="+mj-lt"/>
              <a:buAutoNum type="arabicPeriod"/>
            </a:pPr>
            <a:r>
              <a:rPr lang="en-US" sz="2800" dirty="0">
                <a:latin typeface="Calibri" panose="020F0502020204030204" pitchFamily="34" charset="0"/>
                <a:cs typeface="Calibri" panose="020F0502020204030204" pitchFamily="34" charset="0"/>
              </a:rPr>
              <a:t>Portuguese class students</a:t>
            </a:r>
          </a:p>
          <a:p>
            <a:pPr marL="514350" lvl="0" indent="-514350" algn="just">
              <a:buFont typeface="+mj-lt"/>
              <a:buAutoNum type="arabicPeriod"/>
            </a:pPr>
            <a:endParaRPr lang="en-US" sz="2800" dirty="0">
              <a:latin typeface="Calibri" panose="020F0502020204030204" pitchFamily="34" charset="0"/>
              <a:cs typeface="Calibri" panose="020F0502020204030204" pitchFamily="34" charset="0"/>
            </a:endParaRPr>
          </a:p>
          <a:p>
            <a:pPr lvl="0" algn="just"/>
            <a:r>
              <a:rPr lang="en-US" sz="2800" dirty="0">
                <a:solidFill>
                  <a:srgbClr val="FFC000"/>
                </a:solidFill>
                <a:latin typeface="Calibri" panose="020F0502020204030204" pitchFamily="34" charset="0"/>
                <a:cs typeface="Calibri" panose="020F0502020204030204" pitchFamily="34" charset="0"/>
              </a:rPr>
              <a:t>For this Milestone 4 exercise, I have used R language and the relevant libraries as the programming language.</a:t>
            </a:r>
            <a:endParaRPr lang="en-MY" sz="2800" dirty="0">
              <a:solidFill>
                <a:srgbClr val="FFC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338816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DC570-72AC-45BE-BB60-458EBBAC8C19}"/>
              </a:ext>
            </a:extLst>
          </p:cNvPr>
          <p:cNvSpPr>
            <a:spLocks noGrp="1"/>
          </p:cNvSpPr>
          <p:nvPr>
            <p:ph type="title"/>
          </p:nvPr>
        </p:nvSpPr>
        <p:spPr>
          <a:xfrm>
            <a:off x="667899" y="365634"/>
            <a:ext cx="9404723" cy="1400530"/>
          </a:xfrm>
        </p:spPr>
        <p:txBody>
          <a:bodyPr/>
          <a:lstStyle/>
          <a:p>
            <a:r>
              <a:rPr lang="en-US" sz="3800" b="1" dirty="0"/>
              <a:t>Research Goal &amp; Objective</a:t>
            </a:r>
            <a:endParaRPr lang="ru-RU" sz="3800" b="1" dirty="0"/>
          </a:p>
        </p:txBody>
      </p:sp>
      <p:sp>
        <p:nvSpPr>
          <p:cNvPr id="3" name="Content Placeholder 2">
            <a:extLst>
              <a:ext uri="{FF2B5EF4-FFF2-40B4-BE49-F238E27FC236}">
                <a16:creationId xmlns:a16="http://schemas.microsoft.com/office/drawing/2014/main" id="{5ED6E124-E8D1-41A7-80CE-DE802455C803}"/>
              </a:ext>
            </a:extLst>
          </p:cNvPr>
          <p:cNvSpPr>
            <a:spLocks noGrp="1"/>
          </p:cNvSpPr>
          <p:nvPr>
            <p:ph idx="1"/>
          </p:nvPr>
        </p:nvSpPr>
        <p:spPr>
          <a:xfrm>
            <a:off x="667899" y="1306287"/>
            <a:ext cx="10491513" cy="5038530"/>
          </a:xfrm>
        </p:spPr>
        <p:txBody>
          <a:bodyPr>
            <a:normAutofit/>
          </a:bodyPr>
          <a:lstStyle/>
          <a:p>
            <a:pPr>
              <a:buFont typeface="Wingdings" panose="05000000000000000000" pitchFamily="2" charset="2"/>
              <a:buChar char="q"/>
            </a:pPr>
            <a:r>
              <a:rPr lang="en-US" sz="2800" dirty="0">
                <a:latin typeface="Calibri" panose="020F0502020204030204" pitchFamily="34" charset="0"/>
                <a:cs typeface="Calibri" panose="020F0502020204030204" pitchFamily="34" charset="0"/>
              </a:rPr>
              <a:t>To predict the variables that lead to alcohol consumption for these two group of students</a:t>
            </a:r>
            <a:endParaRPr lang="en-MY" sz="2800" dirty="0">
              <a:latin typeface="Calibri" panose="020F0502020204030204" pitchFamily="34" charset="0"/>
              <a:cs typeface="Calibri" panose="020F0502020204030204" pitchFamily="34" charset="0"/>
            </a:endParaRPr>
          </a:p>
          <a:p>
            <a:pPr>
              <a:buFont typeface="Wingdings" panose="05000000000000000000" pitchFamily="2" charset="2"/>
              <a:buChar char="q"/>
            </a:pPr>
            <a:r>
              <a:rPr lang="en-US" sz="2800" dirty="0">
                <a:latin typeface="Calibri" panose="020F0502020204030204" pitchFamily="34" charset="0"/>
                <a:cs typeface="Calibri" panose="020F0502020204030204" pitchFamily="34" charset="0"/>
              </a:rPr>
              <a:t>Correlation between features </a:t>
            </a:r>
          </a:p>
          <a:p>
            <a:pPr>
              <a:buFont typeface="Wingdings" panose="05000000000000000000" pitchFamily="2" charset="2"/>
              <a:buChar char="q"/>
            </a:pPr>
            <a:r>
              <a:rPr lang="en-US" sz="2800" dirty="0">
                <a:latin typeface="Calibri" panose="020F0502020204030204" pitchFamily="34" charset="0"/>
                <a:cs typeface="Calibri" panose="020F0502020204030204" pitchFamily="34" charset="0"/>
              </a:rPr>
              <a:t>How alcohol consumption is correlated to academic performance.</a:t>
            </a:r>
          </a:p>
          <a:p>
            <a:pPr>
              <a:buFont typeface="Wingdings" panose="05000000000000000000" pitchFamily="2" charset="2"/>
              <a:buChar char="q"/>
            </a:pPr>
            <a:r>
              <a:rPr lang="en-US" sz="2800" dirty="0">
                <a:latin typeface="Calibri" panose="020F0502020204030204" pitchFamily="34" charset="0"/>
                <a:cs typeface="Calibri" panose="020F0502020204030204" pitchFamily="34" charset="0"/>
              </a:rPr>
              <a:t>How family influences students’ alcohol consumption </a:t>
            </a:r>
          </a:p>
          <a:p>
            <a:pPr>
              <a:buFont typeface="Wingdings" panose="05000000000000000000" pitchFamily="2" charset="2"/>
              <a:buChar char="q"/>
            </a:pPr>
            <a:r>
              <a:rPr lang="en-US" sz="2800" dirty="0">
                <a:latin typeface="Calibri" panose="020F0502020204030204" pitchFamily="34" charset="0"/>
                <a:cs typeface="Calibri" panose="020F0502020204030204" pitchFamily="34" charset="0"/>
              </a:rPr>
              <a:t>How your desire for higher education correlates with alcohol consumption </a:t>
            </a:r>
          </a:p>
          <a:p>
            <a:pPr>
              <a:buFont typeface="Wingdings" panose="05000000000000000000" pitchFamily="2" charset="2"/>
              <a:buChar char="q"/>
            </a:pPr>
            <a:r>
              <a:rPr lang="en-US" sz="2800" dirty="0">
                <a:latin typeface="Calibri" panose="020F0502020204030204" pitchFamily="34" charset="0"/>
                <a:cs typeface="Calibri" panose="020F0502020204030204" pitchFamily="34" charset="0"/>
              </a:rPr>
              <a:t> Does alcohol have an effect on success?</a:t>
            </a:r>
            <a:endParaRPr lang="en-MY"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02853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49" name="Picture 48">
            <a:extLst>
              <a:ext uri="{FF2B5EF4-FFF2-40B4-BE49-F238E27FC236}">
                <a16:creationId xmlns:a16="http://schemas.microsoft.com/office/drawing/2014/main" id="{AA085689-791F-4B8F-9F30-12415B97D36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51" name="Picture 50">
            <a:extLst>
              <a:ext uri="{FF2B5EF4-FFF2-40B4-BE49-F238E27FC236}">
                <a16:creationId xmlns:a16="http://schemas.microsoft.com/office/drawing/2014/main" id="{AA3FED7F-6821-47C0-A464-E9278B2412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53" name="Oval 52">
            <a:extLst>
              <a:ext uri="{FF2B5EF4-FFF2-40B4-BE49-F238E27FC236}">
                <a16:creationId xmlns:a16="http://schemas.microsoft.com/office/drawing/2014/main" id="{8F54B2FB-3F54-4350-8D1B-F86D677CA7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55" name="Picture 54">
            <a:extLst>
              <a:ext uri="{FF2B5EF4-FFF2-40B4-BE49-F238E27FC236}">
                <a16:creationId xmlns:a16="http://schemas.microsoft.com/office/drawing/2014/main" id="{561B34F5-88E5-4711-BC16-3005C29AD7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57" name="Picture 56">
            <a:extLst>
              <a:ext uri="{FF2B5EF4-FFF2-40B4-BE49-F238E27FC236}">
                <a16:creationId xmlns:a16="http://schemas.microsoft.com/office/drawing/2014/main" id="{4F3661D0-2268-4D3E-88BA-0647BCBE33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59" name="Rectangle 58">
            <a:extLst>
              <a:ext uri="{FF2B5EF4-FFF2-40B4-BE49-F238E27FC236}">
                <a16:creationId xmlns:a16="http://schemas.microsoft.com/office/drawing/2014/main" id="{DDB56DB5-0324-4F79-9AB8-CB18C1DC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1" name="Title 10">
            <a:extLst>
              <a:ext uri="{FF2B5EF4-FFF2-40B4-BE49-F238E27FC236}">
                <a16:creationId xmlns:a16="http://schemas.microsoft.com/office/drawing/2014/main" id="{148C75AA-C615-44E8-850A-3C0634ABFA22}"/>
              </a:ext>
            </a:extLst>
          </p:cNvPr>
          <p:cNvSpPr>
            <a:spLocks noGrp="1"/>
          </p:cNvSpPr>
          <p:nvPr>
            <p:ph type="title"/>
          </p:nvPr>
        </p:nvSpPr>
        <p:spPr>
          <a:xfrm>
            <a:off x="761206" y="492252"/>
            <a:ext cx="3753599" cy="649155"/>
          </a:xfrm>
        </p:spPr>
        <p:txBody>
          <a:bodyPr vert="horz" lIns="91440" tIns="45720" rIns="91440" bIns="45720" rtlCol="0" anchor="t">
            <a:normAutofit fontScale="90000"/>
          </a:bodyPr>
          <a:lstStyle/>
          <a:p>
            <a:r>
              <a:rPr lang="en-US" sz="3800" b="1" dirty="0"/>
              <a:t>Data Variables </a:t>
            </a:r>
          </a:p>
        </p:txBody>
      </p:sp>
      <p:sp>
        <p:nvSpPr>
          <p:cNvPr id="3" name="Content Placeholder 2">
            <a:extLst>
              <a:ext uri="{FF2B5EF4-FFF2-40B4-BE49-F238E27FC236}">
                <a16:creationId xmlns:a16="http://schemas.microsoft.com/office/drawing/2014/main" id="{4E4F600F-C4CE-4C7E-A8E5-C2B420494058}"/>
              </a:ext>
            </a:extLst>
          </p:cNvPr>
          <p:cNvSpPr>
            <a:spLocks noGrp="1"/>
          </p:cNvSpPr>
          <p:nvPr>
            <p:ph sz="half" idx="2"/>
          </p:nvPr>
        </p:nvSpPr>
        <p:spPr>
          <a:xfrm>
            <a:off x="581542" y="1319134"/>
            <a:ext cx="4396341" cy="4547235"/>
          </a:xfrm>
        </p:spPr>
        <p:txBody>
          <a:bodyPr/>
          <a:lstStyle/>
          <a:p>
            <a:r>
              <a:rPr lang="en-US" sz="2000" dirty="0"/>
              <a:t>There are 33 columns.</a:t>
            </a:r>
          </a:p>
          <a:p>
            <a:r>
              <a:rPr lang="en-US" sz="2000" dirty="0"/>
              <a:t>There are several students that belong to both datasets .</a:t>
            </a:r>
          </a:p>
          <a:p>
            <a:r>
              <a:rPr lang="en-US" sz="2000" dirty="0"/>
              <a:t>These students can be identified by searching for identical attributes that characterize each student, as shown in the annexed R file.</a:t>
            </a:r>
            <a:endParaRPr lang="en-MY" sz="2000" dirty="0"/>
          </a:p>
          <a:p>
            <a:endParaRPr lang="en-US" dirty="0"/>
          </a:p>
          <a:p>
            <a:endParaRPr lang="en-US" dirty="0"/>
          </a:p>
          <a:p>
            <a:pPr marL="0" indent="0">
              <a:buNone/>
            </a:pPr>
            <a:endParaRPr lang="en-MY" dirty="0"/>
          </a:p>
        </p:txBody>
      </p:sp>
      <p:pic>
        <p:nvPicPr>
          <p:cNvPr id="9" name="Picture 8">
            <a:extLst>
              <a:ext uri="{FF2B5EF4-FFF2-40B4-BE49-F238E27FC236}">
                <a16:creationId xmlns:a16="http://schemas.microsoft.com/office/drawing/2014/main" id="{4B492AAE-C77C-4BA5-98DD-8EAC2B342DBD}"/>
              </a:ext>
            </a:extLst>
          </p:cNvPr>
          <p:cNvPicPr>
            <a:picLocks noChangeAspect="1"/>
          </p:cNvPicPr>
          <p:nvPr/>
        </p:nvPicPr>
        <p:blipFill>
          <a:blip r:embed="rId8"/>
          <a:stretch>
            <a:fillRect/>
          </a:stretch>
        </p:blipFill>
        <p:spPr>
          <a:xfrm>
            <a:off x="5157547" y="238540"/>
            <a:ext cx="5280265" cy="6321138"/>
          </a:xfrm>
          <a:prstGeom prst="rect">
            <a:avLst/>
          </a:prstGeom>
        </p:spPr>
      </p:pic>
    </p:spTree>
    <p:extLst>
      <p:ext uri="{BB962C8B-B14F-4D97-AF65-F5344CB8AC3E}">
        <p14:creationId xmlns:p14="http://schemas.microsoft.com/office/powerpoint/2010/main" val="5550890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15" name="Picture 14" descr="abstract design">
            <a:extLst>
              <a:ext uri="{FF2B5EF4-FFF2-40B4-BE49-F238E27FC236}">
                <a16:creationId xmlns:a16="http://schemas.microsoft.com/office/drawing/2014/main" id="{6D363037-1741-4470-A023-883E2FFD5840}"/>
              </a:ext>
            </a:extLst>
          </p:cNvPr>
          <p:cNvPicPr>
            <a:picLocks noChangeAspect="1"/>
          </p:cNvPicPr>
          <p:nvPr/>
        </p:nvPicPr>
        <p:blipFill rotWithShape="1">
          <a:blip r:embed="rId4">
            <a:duotone>
              <a:prstClr val="black"/>
              <a:schemeClr val="accent5">
                <a:tint val="45000"/>
                <a:satMod val="400000"/>
              </a:schemeClr>
            </a:duotone>
            <a:alphaModFix amt="25000"/>
          </a:blip>
          <a:srcRect t="18308" r="6818" b="2872"/>
          <a:stretch/>
        </p:blipFill>
        <p:spPr>
          <a:xfrm flipH="1">
            <a:off x="20" y="10"/>
            <a:ext cx="12191980" cy="6857990"/>
          </a:xfrm>
          <a:prstGeom prst="rect">
            <a:avLst/>
          </a:prstGeom>
        </p:spPr>
      </p:pic>
      <p:sp>
        <p:nvSpPr>
          <p:cNvPr id="12" name="Title 11">
            <a:extLst>
              <a:ext uri="{FF2B5EF4-FFF2-40B4-BE49-F238E27FC236}">
                <a16:creationId xmlns:a16="http://schemas.microsoft.com/office/drawing/2014/main" id="{970C361B-D32E-42E0-A41E-86C3D9AC886F}"/>
              </a:ext>
            </a:extLst>
          </p:cNvPr>
          <p:cNvSpPr>
            <a:spLocks noGrp="1"/>
          </p:cNvSpPr>
          <p:nvPr>
            <p:ph type="ctrTitle"/>
          </p:nvPr>
        </p:nvSpPr>
        <p:spPr>
          <a:xfrm>
            <a:off x="1068388" y="255090"/>
            <a:ext cx="4053149" cy="632820"/>
          </a:xfrm>
        </p:spPr>
        <p:txBody>
          <a:bodyPr>
            <a:normAutofit fontScale="90000"/>
          </a:bodyPr>
          <a:lstStyle/>
          <a:p>
            <a:r>
              <a:rPr lang="en-US" sz="3600" b="1" dirty="0"/>
              <a:t>Data Preprocessing</a:t>
            </a:r>
            <a:endParaRPr lang="ru-RU" sz="3600" b="1" dirty="0"/>
          </a:p>
        </p:txBody>
      </p:sp>
      <p:sp>
        <p:nvSpPr>
          <p:cNvPr id="13" name="Subtitle 12">
            <a:extLst>
              <a:ext uri="{FF2B5EF4-FFF2-40B4-BE49-F238E27FC236}">
                <a16:creationId xmlns:a16="http://schemas.microsoft.com/office/drawing/2014/main" id="{336E726C-3DE4-41AA-88A0-C92B0C34163D}"/>
              </a:ext>
            </a:extLst>
          </p:cNvPr>
          <p:cNvSpPr>
            <a:spLocks noGrp="1"/>
          </p:cNvSpPr>
          <p:nvPr>
            <p:ph type="subTitle" idx="1"/>
          </p:nvPr>
        </p:nvSpPr>
        <p:spPr>
          <a:xfrm>
            <a:off x="1154955" y="1046921"/>
            <a:ext cx="9579306" cy="5088835"/>
          </a:xfrm>
        </p:spPr>
        <p:txBody>
          <a:bodyPr>
            <a:normAutofit fontScale="92500"/>
          </a:bodyPr>
          <a:lstStyle/>
          <a:p>
            <a:pPr marL="342900" indent="-342900" algn="just">
              <a:buFont typeface="Wingdings" panose="05000000000000000000" pitchFamily="2" charset="2"/>
              <a:buChar char="q"/>
            </a:pPr>
            <a:r>
              <a:rPr lang="en-US" sz="2800" cap="none" dirty="0">
                <a:solidFill>
                  <a:schemeClr val="tx1"/>
                </a:solidFill>
                <a:latin typeface="Calibri" panose="020F0502020204030204" pitchFamily="34" charset="0"/>
                <a:cs typeface="Calibri" panose="020F0502020204030204" pitchFamily="34" charset="0"/>
              </a:rPr>
              <a:t>Real-world databases are highly susceptible to noisy, missing and inconsistent data due to their typically huge size.</a:t>
            </a:r>
          </a:p>
          <a:p>
            <a:pPr marL="342900" indent="-342900" algn="just">
              <a:buFont typeface="Wingdings" panose="05000000000000000000" pitchFamily="2" charset="2"/>
              <a:buChar char="q"/>
            </a:pPr>
            <a:r>
              <a:rPr lang="en-US" sz="2800" cap="none" dirty="0">
                <a:solidFill>
                  <a:schemeClr val="tx1"/>
                </a:solidFill>
                <a:latin typeface="Calibri" panose="020F0502020204030204" pitchFamily="34" charset="0"/>
                <a:cs typeface="Calibri" panose="020F0502020204030204" pitchFamily="34" charset="0"/>
              </a:rPr>
              <a:t>Low-quality data will lead to low-quality results.</a:t>
            </a:r>
          </a:p>
          <a:p>
            <a:pPr marL="342900" indent="-342900" algn="just">
              <a:buFont typeface="Wingdings" panose="05000000000000000000" pitchFamily="2" charset="2"/>
              <a:buChar char="q"/>
            </a:pPr>
            <a:r>
              <a:rPr lang="en-US" sz="2800" cap="none" dirty="0">
                <a:solidFill>
                  <a:schemeClr val="tx1"/>
                </a:solidFill>
                <a:latin typeface="Calibri" panose="020F0502020204030204" pitchFamily="34" charset="0"/>
                <a:cs typeface="Calibri" panose="020F0502020204030204" pitchFamily="34" charset="0"/>
              </a:rPr>
              <a:t>I have used several data pre-processing techniques: </a:t>
            </a:r>
          </a:p>
          <a:p>
            <a:pPr marL="342900" indent="-342900" algn="just">
              <a:buFont typeface="Wingdings" panose="05000000000000000000" pitchFamily="2" charset="2"/>
              <a:buChar char="q"/>
            </a:pPr>
            <a:r>
              <a:rPr lang="en-US" sz="2800" cap="none" dirty="0">
                <a:solidFill>
                  <a:schemeClr val="tx1"/>
                </a:solidFill>
                <a:latin typeface="Calibri" panose="020F0502020204030204" pitchFamily="34" charset="0"/>
                <a:cs typeface="Calibri" panose="020F0502020204030204" pitchFamily="34" charset="0"/>
              </a:rPr>
              <a:t>Perform data cleaning to remove noise and correct inconsistencies in data and merge two different dataset by using data integration. </a:t>
            </a:r>
          </a:p>
          <a:p>
            <a:pPr marL="342900" indent="-342900" algn="just">
              <a:buFont typeface="Wingdings" panose="05000000000000000000" pitchFamily="2" charset="2"/>
              <a:buChar char="q"/>
            </a:pPr>
            <a:r>
              <a:rPr lang="en-US" sz="2800" cap="none" dirty="0">
                <a:solidFill>
                  <a:schemeClr val="tx1"/>
                </a:solidFill>
                <a:latin typeface="Calibri" panose="020F0502020204030204" pitchFamily="34" charset="0"/>
                <a:cs typeface="Calibri" panose="020F0502020204030204" pitchFamily="34" charset="0"/>
              </a:rPr>
              <a:t>There are many possible reasons for inaccurate data (i.e., having incorrect attribute values).</a:t>
            </a:r>
          </a:p>
          <a:p>
            <a:pPr marL="342900" indent="-342900" algn="just">
              <a:buFont typeface="Wingdings" panose="05000000000000000000" pitchFamily="2" charset="2"/>
              <a:buChar char="q"/>
            </a:pPr>
            <a:r>
              <a:rPr lang="en-US" sz="2800" cap="none" dirty="0">
                <a:solidFill>
                  <a:schemeClr val="tx1"/>
                </a:solidFill>
                <a:latin typeface="Calibri" panose="020F0502020204030204" pitchFamily="34" charset="0"/>
                <a:cs typeface="Calibri" panose="020F0502020204030204" pitchFamily="34" charset="0"/>
              </a:rPr>
              <a:t>Users may purposely submit incorrect data values for mandatory fields when they do not wish to submit personal information. This is known as disguised missing data. </a:t>
            </a:r>
          </a:p>
          <a:p>
            <a:endParaRPr lang="en-US" dirty="0"/>
          </a:p>
          <a:p>
            <a:endParaRPr lang="ru-RU" dirty="0"/>
          </a:p>
        </p:txBody>
      </p:sp>
      <p:sp>
        <p:nvSpPr>
          <p:cNvPr id="57" name="Rectangle 56">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5107679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9731A-5EF5-4BB3-9E03-7BFDEEEE6EC9}"/>
              </a:ext>
            </a:extLst>
          </p:cNvPr>
          <p:cNvSpPr>
            <a:spLocks noGrp="1"/>
          </p:cNvSpPr>
          <p:nvPr>
            <p:ph type="title"/>
          </p:nvPr>
        </p:nvSpPr>
        <p:spPr>
          <a:xfrm>
            <a:off x="487086" y="291547"/>
            <a:ext cx="4084914" cy="1203891"/>
          </a:xfrm>
        </p:spPr>
        <p:txBody>
          <a:bodyPr/>
          <a:lstStyle/>
          <a:p>
            <a:r>
              <a:rPr lang="en-US" sz="3400" b="1" dirty="0"/>
              <a:t>Analysis Results</a:t>
            </a:r>
            <a:endParaRPr lang="en-MY" sz="3400" b="1" dirty="0"/>
          </a:p>
        </p:txBody>
      </p:sp>
      <p:pic>
        <p:nvPicPr>
          <p:cNvPr id="4" name="Content Placeholder 3">
            <a:extLst>
              <a:ext uri="{FF2B5EF4-FFF2-40B4-BE49-F238E27FC236}">
                <a16:creationId xmlns:a16="http://schemas.microsoft.com/office/drawing/2014/main" id="{AAC21ABC-3E19-402A-9ADD-A35BA1083366}"/>
              </a:ext>
            </a:extLst>
          </p:cNvPr>
          <p:cNvPicPr>
            <a:picLocks noGrp="1" noChangeAspect="1"/>
          </p:cNvPicPr>
          <p:nvPr>
            <p:ph idx="1"/>
          </p:nvPr>
        </p:nvPicPr>
        <p:blipFill>
          <a:blip r:embed="rId2"/>
          <a:stretch>
            <a:fillRect/>
          </a:stretch>
        </p:blipFill>
        <p:spPr>
          <a:xfrm>
            <a:off x="8171139" y="971122"/>
            <a:ext cx="3666296" cy="2457878"/>
          </a:xfrm>
          <a:prstGeom prst="rect">
            <a:avLst/>
          </a:prstGeom>
        </p:spPr>
      </p:pic>
      <p:sp>
        <p:nvSpPr>
          <p:cNvPr id="5" name="TextBox 4">
            <a:extLst>
              <a:ext uri="{FF2B5EF4-FFF2-40B4-BE49-F238E27FC236}">
                <a16:creationId xmlns:a16="http://schemas.microsoft.com/office/drawing/2014/main" id="{91C2FBBE-FBC9-48C3-ACB5-E3A1D0CE9E48}"/>
              </a:ext>
            </a:extLst>
          </p:cNvPr>
          <p:cNvSpPr txBox="1"/>
          <p:nvPr/>
        </p:nvSpPr>
        <p:spPr>
          <a:xfrm>
            <a:off x="487085" y="1070113"/>
            <a:ext cx="7556986" cy="2246769"/>
          </a:xfrm>
          <a:prstGeom prst="rect">
            <a:avLst/>
          </a:prstGeom>
          <a:noFill/>
        </p:spPr>
        <p:txBody>
          <a:bodyPr wrap="square" rtlCol="0">
            <a:spAutoFit/>
          </a:bodyPr>
          <a:lstStyle/>
          <a:p>
            <a:pPr algn="just"/>
            <a:r>
              <a:rPr lang="en-US" sz="2000" dirty="0">
                <a:latin typeface="Calibri" panose="020F0502020204030204" pitchFamily="34" charset="0"/>
                <a:cs typeface="Calibri" panose="020F0502020204030204" pitchFamily="34" charset="0"/>
              </a:rPr>
              <a:t>After completing the data preprocessing, we perform some analysis and here are some results. Figure 1 tells us about the percentage of Mild-drinkers and Heavy-drinkers, i.e., those who ingest small quantity and those who ingest large quantity of alcohol. It is clear that the number of people who do not consume much alcohol is way larger. Nearly 70.11% of the students are mild drinkers whereas only 29.89% of the students are heavy drinkers. </a:t>
            </a:r>
            <a:endParaRPr lang="en-MY" sz="2000" dirty="0">
              <a:latin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20CDB698-34EF-4534-8391-7583FE54F6F4}"/>
              </a:ext>
            </a:extLst>
          </p:cNvPr>
          <p:cNvPicPr>
            <a:picLocks noChangeAspect="1"/>
          </p:cNvPicPr>
          <p:nvPr/>
        </p:nvPicPr>
        <p:blipFill>
          <a:blip r:embed="rId3"/>
          <a:stretch>
            <a:fillRect/>
          </a:stretch>
        </p:blipFill>
        <p:spPr>
          <a:xfrm>
            <a:off x="8171139" y="3624056"/>
            <a:ext cx="3666296" cy="2457878"/>
          </a:xfrm>
          <a:prstGeom prst="rect">
            <a:avLst/>
          </a:prstGeom>
        </p:spPr>
      </p:pic>
      <p:pic>
        <p:nvPicPr>
          <p:cNvPr id="7" name="Picture 6">
            <a:extLst>
              <a:ext uri="{FF2B5EF4-FFF2-40B4-BE49-F238E27FC236}">
                <a16:creationId xmlns:a16="http://schemas.microsoft.com/office/drawing/2014/main" id="{B2C30089-66D6-4A73-98E7-04086CFCCB58}"/>
              </a:ext>
            </a:extLst>
          </p:cNvPr>
          <p:cNvPicPr>
            <a:picLocks noChangeAspect="1"/>
          </p:cNvPicPr>
          <p:nvPr/>
        </p:nvPicPr>
        <p:blipFill>
          <a:blip r:embed="rId4"/>
          <a:stretch>
            <a:fillRect/>
          </a:stretch>
        </p:blipFill>
        <p:spPr>
          <a:xfrm>
            <a:off x="8825947" y="6105125"/>
            <a:ext cx="3011488" cy="371475"/>
          </a:xfrm>
          <a:prstGeom prst="rect">
            <a:avLst/>
          </a:prstGeom>
        </p:spPr>
      </p:pic>
      <p:pic>
        <p:nvPicPr>
          <p:cNvPr id="8" name="Picture 7">
            <a:extLst>
              <a:ext uri="{FF2B5EF4-FFF2-40B4-BE49-F238E27FC236}">
                <a16:creationId xmlns:a16="http://schemas.microsoft.com/office/drawing/2014/main" id="{18D25AAF-0BB7-4FE6-AD59-F87622213280}"/>
              </a:ext>
            </a:extLst>
          </p:cNvPr>
          <p:cNvPicPr>
            <a:picLocks noChangeAspect="1"/>
          </p:cNvPicPr>
          <p:nvPr/>
        </p:nvPicPr>
        <p:blipFill>
          <a:blip r:embed="rId5"/>
          <a:stretch>
            <a:fillRect/>
          </a:stretch>
        </p:blipFill>
        <p:spPr>
          <a:xfrm>
            <a:off x="8171138" y="6107195"/>
            <a:ext cx="654809" cy="369405"/>
          </a:xfrm>
          <a:prstGeom prst="rect">
            <a:avLst/>
          </a:prstGeom>
        </p:spPr>
      </p:pic>
      <p:sp>
        <p:nvSpPr>
          <p:cNvPr id="9" name="TextBox 8">
            <a:extLst>
              <a:ext uri="{FF2B5EF4-FFF2-40B4-BE49-F238E27FC236}">
                <a16:creationId xmlns:a16="http://schemas.microsoft.com/office/drawing/2014/main" id="{63C13210-C31D-44DC-B62F-58971F532BEB}"/>
              </a:ext>
            </a:extLst>
          </p:cNvPr>
          <p:cNvSpPr txBox="1"/>
          <p:nvPr/>
        </p:nvSpPr>
        <p:spPr>
          <a:xfrm>
            <a:off x="487086" y="3816626"/>
            <a:ext cx="7556985" cy="1323439"/>
          </a:xfrm>
          <a:prstGeom prst="rect">
            <a:avLst/>
          </a:prstGeom>
          <a:noFill/>
        </p:spPr>
        <p:txBody>
          <a:bodyPr wrap="square" rtlCol="0">
            <a:spAutoFit/>
          </a:bodyPr>
          <a:lstStyle/>
          <a:p>
            <a:pPr algn="just"/>
            <a:r>
              <a:rPr lang="en-US" sz="2000" dirty="0">
                <a:latin typeface="Calibri" panose="020F0502020204030204" pitchFamily="34" charset="0"/>
                <a:cs typeface="Calibri" panose="020F0502020204030204" pitchFamily="34" charset="0"/>
              </a:rPr>
              <a:t>Figure 2 represents that average consumption of alcohol is very high where parents are not together or are divorced compared to where parents’ marriage is a success and they are together. Hence, it is a key factor in determining the indulgence of a child in alcoholic activities.</a:t>
            </a:r>
            <a:endParaRPr lang="en-MY"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350698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C0528-EC2B-4BD6-83AB-D6B2DD14035F}"/>
              </a:ext>
            </a:extLst>
          </p:cNvPr>
          <p:cNvSpPr>
            <a:spLocks noGrp="1"/>
          </p:cNvSpPr>
          <p:nvPr>
            <p:ph type="title"/>
          </p:nvPr>
        </p:nvSpPr>
        <p:spPr>
          <a:xfrm>
            <a:off x="646111" y="452718"/>
            <a:ext cx="6722098" cy="700221"/>
          </a:xfrm>
        </p:spPr>
        <p:txBody>
          <a:bodyPr/>
          <a:lstStyle/>
          <a:p>
            <a:r>
              <a:rPr lang="en-US" sz="3600" b="1" dirty="0"/>
              <a:t>Analysis Results (continues)</a:t>
            </a:r>
            <a:endParaRPr lang="en-MY" sz="3600" dirty="0"/>
          </a:p>
        </p:txBody>
      </p:sp>
      <p:pic>
        <p:nvPicPr>
          <p:cNvPr id="4" name="Content Placeholder 3">
            <a:extLst>
              <a:ext uri="{FF2B5EF4-FFF2-40B4-BE49-F238E27FC236}">
                <a16:creationId xmlns:a16="http://schemas.microsoft.com/office/drawing/2014/main" id="{681EE145-2236-40BA-AD1A-A9E085997368}"/>
              </a:ext>
            </a:extLst>
          </p:cNvPr>
          <p:cNvPicPr>
            <a:picLocks noGrp="1" noChangeAspect="1"/>
          </p:cNvPicPr>
          <p:nvPr>
            <p:ph idx="1"/>
          </p:nvPr>
        </p:nvPicPr>
        <p:blipFill>
          <a:blip r:embed="rId2"/>
          <a:stretch>
            <a:fillRect/>
          </a:stretch>
        </p:blipFill>
        <p:spPr>
          <a:xfrm>
            <a:off x="7063409" y="980661"/>
            <a:ext cx="4863547" cy="5272204"/>
          </a:xfrm>
          <a:prstGeom prst="rect">
            <a:avLst/>
          </a:prstGeom>
        </p:spPr>
      </p:pic>
      <p:sp>
        <p:nvSpPr>
          <p:cNvPr id="5" name="TextBox 4">
            <a:extLst>
              <a:ext uri="{FF2B5EF4-FFF2-40B4-BE49-F238E27FC236}">
                <a16:creationId xmlns:a16="http://schemas.microsoft.com/office/drawing/2014/main" id="{73869215-BF91-4378-B67F-C382ED336786}"/>
              </a:ext>
            </a:extLst>
          </p:cNvPr>
          <p:cNvSpPr txBox="1"/>
          <p:nvPr/>
        </p:nvSpPr>
        <p:spPr>
          <a:xfrm>
            <a:off x="622023" y="1656522"/>
            <a:ext cx="6189593" cy="3170099"/>
          </a:xfrm>
          <a:prstGeom prst="rect">
            <a:avLst/>
          </a:prstGeom>
          <a:noFill/>
        </p:spPr>
        <p:txBody>
          <a:bodyPr wrap="square" rtlCol="0">
            <a:spAutoFit/>
          </a:bodyPr>
          <a:lstStyle/>
          <a:p>
            <a:pPr algn="just"/>
            <a:r>
              <a:rPr lang="en-US" sz="2000" dirty="0">
                <a:latin typeface="Calibri" panose="020F0502020204030204" pitchFamily="34" charset="0"/>
                <a:cs typeface="Calibri" panose="020F0502020204030204" pitchFamily="34" charset="0"/>
              </a:rPr>
              <a:t>These graphs show the age of students’ v/s count of students who are active drinkers in rural and urban areas. For example, it is clear from Figure that, most drinkers are of the age 16 and 17 in the rural and urban areas. Hence, it is the most crucial time to keep an eye on the behavior of students and to help them out of their crisis. It also shows that there is a drastic decline in the number of drinkers when they turn out to be 19. Thus, it can be safely concluded that as the children grow to be 19, they become much more mature.</a:t>
            </a:r>
            <a:endParaRPr lang="en-MY" sz="2000"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9268D60D-E15F-4644-9393-BEFA7B7F8B4D}"/>
              </a:ext>
            </a:extLst>
          </p:cNvPr>
          <p:cNvSpPr txBox="1"/>
          <p:nvPr/>
        </p:nvSpPr>
        <p:spPr>
          <a:xfrm>
            <a:off x="7063409" y="6252865"/>
            <a:ext cx="4863547" cy="461665"/>
          </a:xfrm>
          <a:prstGeom prst="rect">
            <a:avLst/>
          </a:prstGeom>
          <a:noFill/>
        </p:spPr>
        <p:txBody>
          <a:bodyPr wrap="square" rtlCol="0">
            <a:spAutoFit/>
          </a:bodyPr>
          <a:lstStyle/>
          <a:p>
            <a:r>
              <a:rPr lang="en-US" sz="1200" b="1" dirty="0"/>
              <a:t>Figure 3 : Age wise distribution of alcohol consumption in rural and urban areas </a:t>
            </a:r>
            <a:endParaRPr lang="en-MY" sz="1200" b="1" dirty="0"/>
          </a:p>
        </p:txBody>
      </p:sp>
    </p:spTree>
    <p:extLst>
      <p:ext uri="{BB962C8B-B14F-4D97-AF65-F5344CB8AC3E}">
        <p14:creationId xmlns:p14="http://schemas.microsoft.com/office/powerpoint/2010/main" val="2715406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5B8AD67-273C-4E87-88AB-EF0F999689C4}"/>
              </a:ext>
            </a:extLst>
          </p:cNvPr>
          <p:cNvPicPr>
            <a:picLocks noGrp="1" noChangeAspect="1"/>
          </p:cNvPicPr>
          <p:nvPr>
            <p:ph idx="1"/>
          </p:nvPr>
        </p:nvPicPr>
        <p:blipFill>
          <a:blip r:embed="rId2"/>
          <a:stretch>
            <a:fillRect/>
          </a:stretch>
        </p:blipFill>
        <p:spPr>
          <a:xfrm>
            <a:off x="8355014" y="954158"/>
            <a:ext cx="3624951" cy="2665944"/>
          </a:xfrm>
          <a:prstGeom prst="rect">
            <a:avLst/>
          </a:prstGeom>
        </p:spPr>
      </p:pic>
      <p:sp>
        <p:nvSpPr>
          <p:cNvPr id="4" name="Title 1">
            <a:extLst>
              <a:ext uri="{FF2B5EF4-FFF2-40B4-BE49-F238E27FC236}">
                <a16:creationId xmlns:a16="http://schemas.microsoft.com/office/drawing/2014/main" id="{5A3A96B5-211D-4F3F-BA5D-A58A9F4E1148}"/>
              </a:ext>
            </a:extLst>
          </p:cNvPr>
          <p:cNvSpPr txBox="1">
            <a:spLocks/>
          </p:cNvSpPr>
          <p:nvPr/>
        </p:nvSpPr>
        <p:spPr>
          <a:xfrm>
            <a:off x="646111" y="452718"/>
            <a:ext cx="6722098" cy="700221"/>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a:t>Analysis Results (continues)</a:t>
            </a:r>
            <a:endParaRPr lang="en-MY" sz="3600" dirty="0"/>
          </a:p>
        </p:txBody>
      </p:sp>
      <p:sp>
        <p:nvSpPr>
          <p:cNvPr id="6" name="TextBox 5">
            <a:extLst>
              <a:ext uri="{FF2B5EF4-FFF2-40B4-BE49-F238E27FC236}">
                <a16:creationId xmlns:a16="http://schemas.microsoft.com/office/drawing/2014/main" id="{14A43E8C-AF43-4B6D-AB80-534BE5E32F22}"/>
              </a:ext>
            </a:extLst>
          </p:cNvPr>
          <p:cNvSpPr txBox="1"/>
          <p:nvPr/>
        </p:nvSpPr>
        <p:spPr>
          <a:xfrm>
            <a:off x="8261902" y="3620102"/>
            <a:ext cx="3930098" cy="261610"/>
          </a:xfrm>
          <a:prstGeom prst="rect">
            <a:avLst/>
          </a:prstGeom>
          <a:noFill/>
        </p:spPr>
        <p:txBody>
          <a:bodyPr wrap="square" rtlCol="0">
            <a:spAutoFit/>
          </a:bodyPr>
          <a:lstStyle/>
          <a:p>
            <a:r>
              <a:rPr lang="en-US" sz="1100" b="1" dirty="0"/>
              <a:t>Figure 4 : Amount of alcohol consumption v/s Failures</a:t>
            </a:r>
            <a:endParaRPr lang="en-MY" sz="1100" b="1" dirty="0"/>
          </a:p>
        </p:txBody>
      </p:sp>
      <p:sp>
        <p:nvSpPr>
          <p:cNvPr id="7" name="TextBox 6">
            <a:extLst>
              <a:ext uri="{FF2B5EF4-FFF2-40B4-BE49-F238E27FC236}">
                <a16:creationId xmlns:a16="http://schemas.microsoft.com/office/drawing/2014/main" id="{208067F7-327F-4D48-A7D0-171C6ED58295}"/>
              </a:ext>
            </a:extLst>
          </p:cNvPr>
          <p:cNvSpPr txBox="1"/>
          <p:nvPr/>
        </p:nvSpPr>
        <p:spPr>
          <a:xfrm>
            <a:off x="646111" y="1338470"/>
            <a:ext cx="7371454" cy="1938992"/>
          </a:xfrm>
          <a:prstGeom prst="rect">
            <a:avLst/>
          </a:prstGeom>
          <a:noFill/>
        </p:spPr>
        <p:txBody>
          <a:bodyPr wrap="square" rtlCol="0">
            <a:spAutoFit/>
          </a:bodyPr>
          <a:lstStyle/>
          <a:p>
            <a:pPr algn="just"/>
            <a:r>
              <a:rPr lang="en-US" sz="2000" dirty="0">
                <a:latin typeface="Calibri" panose="020F0502020204030204" pitchFamily="34" charset="0"/>
                <a:cs typeface="Calibri" panose="020F0502020204030204" pitchFamily="34" charset="0"/>
              </a:rPr>
              <a:t>In figure 4 we can clearly see that, those who consume high quantity of alcohol have faced more failures in their life than those who consume less quantity. Among the alcoholics too, it seems that males have suffered failures more than females. So, it can be safely concluded that alcohol consumption leads to more failures in life. And therefore, alcohol should be avoided in order to succeed in life. </a:t>
            </a:r>
            <a:endParaRPr lang="en-MY" sz="2000" dirty="0">
              <a:latin typeface="Calibri" panose="020F0502020204030204" pitchFamily="34" charset="0"/>
              <a:cs typeface="Calibri" panose="020F0502020204030204" pitchFamily="34" charset="0"/>
            </a:endParaRPr>
          </a:p>
        </p:txBody>
      </p:sp>
      <p:pic>
        <p:nvPicPr>
          <p:cNvPr id="8" name="Picture 7">
            <a:extLst>
              <a:ext uri="{FF2B5EF4-FFF2-40B4-BE49-F238E27FC236}">
                <a16:creationId xmlns:a16="http://schemas.microsoft.com/office/drawing/2014/main" id="{EE04DCB4-85BD-4A88-8EC0-E207D5923070}"/>
              </a:ext>
            </a:extLst>
          </p:cNvPr>
          <p:cNvPicPr>
            <a:picLocks noChangeAspect="1"/>
          </p:cNvPicPr>
          <p:nvPr/>
        </p:nvPicPr>
        <p:blipFill>
          <a:blip r:embed="rId3"/>
          <a:stretch>
            <a:fillRect/>
          </a:stretch>
        </p:blipFill>
        <p:spPr>
          <a:xfrm>
            <a:off x="8355014" y="4012516"/>
            <a:ext cx="3624951" cy="2435854"/>
          </a:xfrm>
          <a:prstGeom prst="rect">
            <a:avLst/>
          </a:prstGeom>
        </p:spPr>
      </p:pic>
      <p:sp>
        <p:nvSpPr>
          <p:cNvPr id="9" name="TextBox 8">
            <a:extLst>
              <a:ext uri="{FF2B5EF4-FFF2-40B4-BE49-F238E27FC236}">
                <a16:creationId xmlns:a16="http://schemas.microsoft.com/office/drawing/2014/main" id="{39C16F55-5FA7-475F-BD01-7E758EDF6ABA}"/>
              </a:ext>
            </a:extLst>
          </p:cNvPr>
          <p:cNvSpPr txBox="1"/>
          <p:nvPr/>
        </p:nvSpPr>
        <p:spPr>
          <a:xfrm>
            <a:off x="8355014" y="6448370"/>
            <a:ext cx="4023210" cy="461665"/>
          </a:xfrm>
          <a:prstGeom prst="rect">
            <a:avLst/>
          </a:prstGeom>
          <a:noFill/>
        </p:spPr>
        <p:txBody>
          <a:bodyPr wrap="square" rtlCol="0">
            <a:spAutoFit/>
          </a:bodyPr>
          <a:lstStyle/>
          <a:p>
            <a:r>
              <a:rPr lang="en-US" sz="1200" b="1" dirty="0"/>
              <a:t>Figure 5: Parent's Education v/s Average Grade of students</a:t>
            </a:r>
            <a:endParaRPr lang="en-MY" sz="1200" b="1" dirty="0"/>
          </a:p>
        </p:txBody>
      </p:sp>
      <p:sp>
        <p:nvSpPr>
          <p:cNvPr id="10" name="TextBox 9">
            <a:extLst>
              <a:ext uri="{FF2B5EF4-FFF2-40B4-BE49-F238E27FC236}">
                <a16:creationId xmlns:a16="http://schemas.microsoft.com/office/drawing/2014/main" id="{4781FBFE-49D2-45A2-8BDC-A1D1E81FD2F5}"/>
              </a:ext>
            </a:extLst>
          </p:cNvPr>
          <p:cNvSpPr txBox="1"/>
          <p:nvPr/>
        </p:nvSpPr>
        <p:spPr>
          <a:xfrm>
            <a:off x="646111" y="4012516"/>
            <a:ext cx="7371454" cy="1631216"/>
          </a:xfrm>
          <a:prstGeom prst="rect">
            <a:avLst/>
          </a:prstGeom>
          <a:noFill/>
        </p:spPr>
        <p:txBody>
          <a:bodyPr wrap="square" rtlCol="0">
            <a:spAutoFit/>
          </a:bodyPr>
          <a:lstStyle/>
          <a:p>
            <a:pPr algn="just"/>
            <a:r>
              <a:rPr lang="en-US" sz="2000" dirty="0">
                <a:latin typeface="Calibri" panose="020F0502020204030204" pitchFamily="34" charset="0"/>
                <a:cs typeface="Calibri" panose="020F0502020204030204" pitchFamily="34" charset="0"/>
              </a:rPr>
              <a:t>From the figure 5, it is clear that this factor “Maximum Education of Parents” is a crucial factor in determining the average grades obtained by the students. It can be said that those families where the 50 parents are highly educated, average grades of students are higher compared to those families where the parents are not very educated.</a:t>
            </a:r>
            <a:endParaRPr lang="en-MY"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50830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5EBE5-22B7-4589-9500-38E432C38AE6}"/>
              </a:ext>
            </a:extLst>
          </p:cNvPr>
          <p:cNvSpPr>
            <a:spLocks noGrp="1"/>
          </p:cNvSpPr>
          <p:nvPr>
            <p:ph type="title"/>
          </p:nvPr>
        </p:nvSpPr>
        <p:spPr>
          <a:xfrm>
            <a:off x="646111" y="452718"/>
            <a:ext cx="4522237" cy="1018273"/>
          </a:xfrm>
        </p:spPr>
        <p:txBody>
          <a:bodyPr/>
          <a:lstStyle/>
          <a:p>
            <a:r>
              <a:rPr lang="en-US" dirty="0"/>
              <a:t>Correlation</a:t>
            </a:r>
            <a:endParaRPr lang="en-MY" dirty="0"/>
          </a:p>
        </p:txBody>
      </p:sp>
      <p:sp>
        <p:nvSpPr>
          <p:cNvPr id="3" name="Content Placeholder 2">
            <a:extLst>
              <a:ext uri="{FF2B5EF4-FFF2-40B4-BE49-F238E27FC236}">
                <a16:creationId xmlns:a16="http://schemas.microsoft.com/office/drawing/2014/main" id="{7BC939CB-069A-4011-AA22-FE5CFDFA71BB}"/>
              </a:ext>
            </a:extLst>
          </p:cNvPr>
          <p:cNvSpPr>
            <a:spLocks noGrp="1"/>
          </p:cNvSpPr>
          <p:nvPr>
            <p:ph idx="1"/>
          </p:nvPr>
        </p:nvSpPr>
        <p:spPr>
          <a:xfrm>
            <a:off x="6789736" y="1470990"/>
            <a:ext cx="5163725" cy="4934291"/>
          </a:xfrm>
        </p:spPr>
        <p:txBody>
          <a:bodyPr>
            <a:normAutofit/>
          </a:bodyPr>
          <a:lstStyle/>
          <a:p>
            <a:pPr marL="457200" lvl="0" indent="-457200" algn="just">
              <a:buFont typeface="+mj-lt"/>
              <a:buAutoNum type="arabicPeriod"/>
            </a:pPr>
            <a:r>
              <a:rPr lang="en-US" dirty="0">
                <a:latin typeface="Calibri" panose="020F0502020204030204" pitchFamily="34" charset="0"/>
                <a:cs typeface="Calibri" panose="020F0502020204030204" pitchFamily="34" charset="0"/>
              </a:rPr>
              <a:t>The grades are highly correlated to each other. I think it is safe to say that we can take the average to represent all of the variable.</a:t>
            </a:r>
            <a:endParaRPr lang="en-MY" dirty="0">
              <a:latin typeface="Calibri" panose="020F0502020204030204" pitchFamily="34" charset="0"/>
              <a:cs typeface="Calibri" panose="020F0502020204030204" pitchFamily="34" charset="0"/>
            </a:endParaRPr>
          </a:p>
          <a:p>
            <a:pPr marL="457200" lvl="0" indent="-457200" algn="just">
              <a:buFont typeface="+mj-lt"/>
              <a:buAutoNum type="arabicPeriod"/>
            </a:pPr>
            <a:r>
              <a:rPr lang="en-US" dirty="0">
                <a:latin typeface="Calibri" panose="020F0502020204030204" pitchFamily="34" charset="0"/>
                <a:cs typeface="Calibri" panose="020F0502020204030204" pitchFamily="34" charset="0"/>
              </a:rPr>
              <a:t>Failures also is correlated to the grades. If we want to try to predict the grades, this failure also can also be as a target since it is highly correlated to the grades. Hence we can remove it for model building.</a:t>
            </a:r>
            <a:endParaRPr lang="en-MY" dirty="0">
              <a:latin typeface="Calibri" panose="020F0502020204030204" pitchFamily="34" charset="0"/>
              <a:cs typeface="Calibri" panose="020F0502020204030204" pitchFamily="34" charset="0"/>
            </a:endParaRPr>
          </a:p>
          <a:p>
            <a:pPr marL="457200" lvl="0" indent="-457200" algn="just">
              <a:buFont typeface="+mj-lt"/>
              <a:buAutoNum type="arabicPeriod"/>
            </a:pPr>
            <a:r>
              <a:rPr lang="en-US" dirty="0">
                <a:latin typeface="Calibri" panose="020F0502020204030204" pitchFamily="34" charset="0"/>
                <a:cs typeface="Calibri" panose="020F0502020204030204" pitchFamily="34" charset="0"/>
              </a:rPr>
              <a:t>Daily alcohol consumption and weekend alcohol consumption also is highly correlated. Hence, we will take the total of both of these column to represent the total weekly alcohol consumption.</a:t>
            </a:r>
            <a:endParaRPr lang="en-MY" dirty="0">
              <a:latin typeface="Calibri" panose="020F0502020204030204" pitchFamily="34" charset="0"/>
              <a:cs typeface="Calibri" panose="020F0502020204030204" pitchFamily="34" charset="0"/>
            </a:endParaRPr>
          </a:p>
          <a:p>
            <a:pPr marL="457200" indent="-457200" algn="just">
              <a:buFont typeface="+mj-lt"/>
              <a:buAutoNum type="arabicPeriod"/>
            </a:pPr>
            <a:endParaRPr lang="en-MY" dirty="0">
              <a:latin typeface="Calibri" panose="020F0502020204030204" pitchFamily="34" charset="0"/>
              <a:cs typeface="Calibri" panose="020F0502020204030204" pitchFamily="34" charset="0"/>
            </a:endParaRPr>
          </a:p>
        </p:txBody>
      </p:sp>
      <p:pic>
        <p:nvPicPr>
          <p:cNvPr id="4" name="Picture">
            <a:extLst>
              <a:ext uri="{FF2B5EF4-FFF2-40B4-BE49-F238E27FC236}">
                <a16:creationId xmlns:a16="http://schemas.microsoft.com/office/drawing/2014/main" id="{57FF9FA9-7148-4E78-8223-E2BA47A59425}"/>
              </a:ext>
            </a:extLst>
          </p:cNvPr>
          <p:cNvPicPr/>
          <p:nvPr/>
        </p:nvPicPr>
        <p:blipFill>
          <a:blip r:embed="rId2"/>
          <a:stretch>
            <a:fillRect/>
          </a:stretch>
        </p:blipFill>
        <p:spPr bwMode="auto">
          <a:xfrm>
            <a:off x="548723" y="1470990"/>
            <a:ext cx="6143625" cy="4934291"/>
          </a:xfrm>
          <a:prstGeom prst="rect">
            <a:avLst/>
          </a:prstGeom>
          <a:noFill/>
          <a:ln w="9525">
            <a:noFill/>
            <a:headEnd/>
            <a:tailEnd/>
          </a:ln>
        </p:spPr>
      </p:pic>
    </p:spTree>
    <p:extLst>
      <p:ext uri="{BB962C8B-B14F-4D97-AF65-F5344CB8AC3E}">
        <p14:creationId xmlns:p14="http://schemas.microsoft.com/office/powerpoint/2010/main" val="71495670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b385d60f68dd989dca1fdc827799d85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911b479caf7b199da365455750e4572"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Status xmlns="71af3243-3dd4-4a8d-8c0d-dd76da1f02a5">Not started</Status>
  </documentManagement>
</p:properties>
</file>

<file path=customXml/itemProps1.xml><?xml version="1.0" encoding="utf-8"?>
<ds:datastoreItem xmlns:ds="http://schemas.openxmlformats.org/officeDocument/2006/customXml" ds:itemID="{D333AA69-F09C-4769-984A-89F31444738D}">
  <ds:schemaRefs>
    <ds:schemaRef ds:uri="http://schemas.microsoft.com/sharepoint/v3/contenttype/forms"/>
  </ds:schemaRefs>
</ds:datastoreItem>
</file>

<file path=customXml/itemProps2.xml><?xml version="1.0" encoding="utf-8"?>
<ds:datastoreItem xmlns:ds="http://schemas.openxmlformats.org/officeDocument/2006/customXml" ds:itemID="{F4172B9F-030A-4864-9C8F-117B052D02C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8C54328-0E3E-40FC-9B9C-E60E585EE030}">
  <ds:schemaRefs>
    <ds:schemaRef ds:uri="http://purl.org/dc/terms/"/>
    <ds:schemaRef ds:uri="http://schemas.openxmlformats.org/package/2006/metadata/core-properties"/>
    <ds:schemaRef ds:uri="16c05727-aa75-4e4a-9b5f-8a80a1165891"/>
    <ds:schemaRef ds:uri="http://schemas.microsoft.com/office/2006/documentManagement/types"/>
    <ds:schemaRef ds:uri="http://schemas.microsoft.com/office/infopath/2007/PartnerControls"/>
    <ds:schemaRef ds:uri="http://purl.org/dc/elements/1.1/"/>
    <ds:schemaRef ds:uri="http://schemas.microsoft.com/office/2006/metadata/properties"/>
    <ds:schemaRef ds:uri="71af3243-3dd4-4a8d-8c0d-dd76da1f02a5"/>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Digital design</Template>
  <TotalTime>0</TotalTime>
  <Words>1123</Words>
  <Application>Microsoft Office PowerPoint</Application>
  <PresentationFormat>Widescreen</PresentationFormat>
  <Paragraphs>59</Paragraphs>
  <Slides>12</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Century Gothic</vt:lpstr>
      <vt:lpstr>Wingdings</vt:lpstr>
      <vt:lpstr>Wingdings 3</vt:lpstr>
      <vt:lpstr>Ion</vt:lpstr>
      <vt:lpstr>   WQD7005 (Data Mining) MILESTONE 4 :  “Interpretation of data &amp; Communication of Insights of data ”</vt:lpstr>
      <vt:lpstr>Introduction  </vt:lpstr>
      <vt:lpstr>Research Goal &amp; Objective</vt:lpstr>
      <vt:lpstr>Data Variables </vt:lpstr>
      <vt:lpstr>Data Preprocessing</vt:lpstr>
      <vt:lpstr>Analysis Results</vt:lpstr>
      <vt:lpstr>Analysis Results (continues)</vt:lpstr>
      <vt:lpstr>PowerPoint Presentation</vt:lpstr>
      <vt:lpstr>Correlation</vt:lpstr>
      <vt:lpstr>Machine Learning</vt:lpstr>
      <vt:lpstr>Conclusion</vt:lpstr>
      <vt:lpstr>  THANK YOU !  Prof. Dr. Teh Ying Wah.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2020-05-20T04:53:28Z</dcterms:created>
  <dcterms:modified xsi:type="dcterms:W3CDTF">2020-05-28T08:08:39Z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